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/>
  </p:normalViewPr>
  <p:slideViewPr>
    <p:cSldViewPr>
      <p:cViewPr varScale="1">
        <p:scale>
          <a:sx n="87" d="100"/>
          <a:sy n="87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9750F9-E341-4F38-9796-BA09AFADD66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CD5B8-2B58-4073-AA79-E94B2619CF6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9750F9-E341-4F38-9796-BA09AFADD66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CD5B8-2B58-4073-AA79-E94B2619CF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9750F9-E341-4F38-9796-BA09AFADD66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CD5B8-2B58-4073-AA79-E94B2619CF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9750F9-E341-4F38-9796-BA09AFADD66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CD5B8-2B58-4073-AA79-E94B2619CF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9750F9-E341-4F38-9796-BA09AFADD66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CD5B8-2B58-4073-AA79-E94B2619CF6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9750F9-E341-4F38-9796-BA09AFADD66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CD5B8-2B58-4073-AA79-E94B2619CF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9750F9-E341-4F38-9796-BA09AFADD66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CD5B8-2B58-4073-AA79-E94B2619CF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9750F9-E341-4F38-9796-BA09AFADD66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CD5B8-2B58-4073-AA79-E94B2619CF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9750F9-E341-4F38-9796-BA09AFADD66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CD5B8-2B58-4073-AA79-E94B2619CF6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9750F9-E341-4F38-9796-BA09AFADD66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CD5B8-2B58-4073-AA79-E94B2619CF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9750F9-E341-4F38-9796-BA09AFADD66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9CD5B8-2B58-4073-AA79-E94B2619CF6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79750F9-E341-4F38-9796-BA09AFADD66C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19CD5B8-2B58-4073-AA79-E94B2619CF6D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784976" cy="6552728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Администрация Палехского муниципального района</a:t>
            </a:r>
            <a:r>
              <a:rPr lang="ru-RU" b="1" dirty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>Памятка 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sz="3300" b="1" dirty="0" smtClean="0">
                <a:effectLst/>
                <a:latin typeface="Times New Roman"/>
                <a:ea typeface="Times New Roman"/>
                <a:cs typeface="Times New Roman"/>
              </a:rPr>
              <a:t>Ошибки, допускаемые при заполнении справки </a:t>
            </a:r>
            <a:r>
              <a:rPr lang="ru-RU" sz="3300" dirty="0">
                <a:ea typeface="Calibri"/>
                <a:cs typeface="Times New Roman"/>
              </a:rPr>
              <a:t/>
            </a:r>
            <a:br>
              <a:rPr lang="ru-RU" sz="3300" dirty="0">
                <a:ea typeface="Calibri"/>
                <a:cs typeface="Times New Roman"/>
              </a:rPr>
            </a:br>
            <a:r>
              <a:rPr lang="ru-RU" sz="3300" b="1" dirty="0" smtClean="0">
                <a:effectLst/>
                <a:latin typeface="Times New Roman"/>
                <a:ea typeface="Times New Roman"/>
                <a:cs typeface="Times New Roman"/>
              </a:rPr>
              <a:t>о доходах, расходах, об имуществе</a:t>
            </a:r>
            <a:r>
              <a:rPr lang="ru-RU" sz="3300" dirty="0">
                <a:ea typeface="Calibri"/>
                <a:cs typeface="Times New Roman"/>
              </a:rPr>
              <a:t/>
            </a:r>
            <a:br>
              <a:rPr lang="ru-RU" sz="3300" dirty="0">
                <a:ea typeface="Calibri"/>
                <a:cs typeface="Times New Roman"/>
              </a:rPr>
            </a:br>
            <a:r>
              <a:rPr lang="ru-RU" sz="3300" b="1" dirty="0" smtClean="0">
                <a:effectLst/>
                <a:latin typeface="Times New Roman"/>
                <a:ea typeface="Times New Roman"/>
                <a:cs typeface="Times New Roman"/>
              </a:rPr>
              <a:t>и обязательствах имущественного характера </a:t>
            </a:r>
            <a:r>
              <a:rPr lang="ru-RU" sz="3300" dirty="0">
                <a:ea typeface="Calibri"/>
                <a:cs typeface="Times New Roman"/>
              </a:rPr>
              <a:t/>
            </a:r>
            <a:br>
              <a:rPr lang="ru-RU" sz="3300" dirty="0">
                <a:ea typeface="Calibri"/>
                <a:cs typeface="Times New Roman"/>
              </a:rPr>
            </a:br>
            <a:r>
              <a:rPr lang="ru-RU" sz="3300" dirty="0" smtClean="0">
                <a:ea typeface="Calibri"/>
                <a:cs typeface="Times New Roman"/>
              </a:rPr>
              <a:t/>
            </a:r>
            <a:br>
              <a:rPr lang="ru-RU" sz="3300" dirty="0" smtClean="0">
                <a:ea typeface="Calibri"/>
                <a:cs typeface="Times New Roman"/>
              </a:rPr>
            </a:br>
            <a:r>
              <a:rPr lang="ru-RU" sz="3300" dirty="0">
                <a:ea typeface="Calibri"/>
                <a:cs typeface="Times New Roman"/>
              </a:rPr>
              <a:t/>
            </a:r>
            <a:br>
              <a:rPr lang="ru-RU" sz="3300" dirty="0">
                <a:ea typeface="Calibri"/>
                <a:cs typeface="Times New Roman"/>
              </a:rPr>
            </a:br>
            <a:r>
              <a:rPr lang="ru-RU" sz="31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2022 год</a:t>
            </a:r>
            <a:endParaRPr lang="ru-RU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999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раздела 2. «Сведения о расходах»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775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графе «Источник получения средств, за счет которых приобретено имущество» указаны средства, полученные в дар от родственников, однако в разделе 1 «Сведения о доходах» данные средства не отражены.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 указаны средства, полученные в дар от родственников, то есть, представлены недостоверные (неполные) сведения о доходах.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необходимо в разделе 1 «Сведения о доходах» в отчетном периоде отражать любой доход, в том числе и средства, полученные в дар от родственников.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286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20688"/>
            <a:ext cx="7498080" cy="796950"/>
          </a:xfrm>
        </p:spPr>
        <p:txBody>
          <a:bodyPr>
            <a:normAutofit fontScale="90000"/>
          </a:bodyPr>
          <a:lstStyle/>
          <a:p>
            <a:r>
              <a:rPr lang="ru-RU" dirty="0"/>
              <a:t>Ошибки при заполнении </a:t>
            </a:r>
            <a:br>
              <a:rPr lang="ru-RU" dirty="0"/>
            </a:br>
            <a:r>
              <a:rPr lang="ru-RU" dirty="0"/>
              <a:t>подраздела 3.1. «Недвижимое имущество»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00808"/>
            <a:ext cx="7890080" cy="5157192"/>
          </a:xfrm>
        </p:spPr>
        <p:txBody>
          <a:bodyPr>
            <a:normAutofit fontScale="700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графе «Вид и наименование имущества» указан земельный участок, но не указан его вид (или указана категория земель).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 указан вид земельного участка, то есть, представлены недостоверные (неполные) сведения об имуществе.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данный раздел справки необходимо заполнять в соответствии с документами, устанавливающими право собственности на данное имущество. В свидетельстве о регистрации права собственности или </a:t>
            </a:r>
            <a:r>
              <a:rPr lang="ru-RU" dirty="0">
                <a:latin typeface="Times New Roman"/>
                <a:ea typeface="Calibri"/>
              </a:rPr>
              <a:t>выписке из Единого государственного реестра недвижимости (ЕГРН) </a:t>
            </a:r>
            <a:r>
              <a:rPr lang="ru-RU" dirty="0">
                <a:latin typeface="Times New Roman"/>
                <a:ea typeface="Times New Roman"/>
              </a:rPr>
              <a:t>отображается вид (назначение) земельных участков (для ведения личного подсобного хозяйства, для индивидуального жилищного строительства, дачный, садовый и т.д.).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513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76672"/>
            <a:ext cx="7498080" cy="940966"/>
          </a:xfrm>
        </p:spPr>
        <p:txBody>
          <a:bodyPr>
            <a:normAutofit fontScale="90000"/>
          </a:bodyPr>
          <a:lstStyle/>
          <a:p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подраздела 3.1. «Недвижимое имущество»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410200"/>
          </a:xfrm>
        </p:spPr>
        <p:txBody>
          <a:bodyPr>
            <a:normAutofit fontScale="625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справке за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2021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год площадь квартиры указана 56,8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кв.м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., а в справке за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2020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год 48,6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кв.м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если указаны разные площади квартиры, вероятно, что  сведения указывались не в соответствии с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правоудостоверяющими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документами; либо в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2020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году была указана жилая площадь квартиры, а не общая; либо в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2020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году была указана только площадь доли в праве на данное имущество. Таким образом, сведения об имуществе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необходимо заполнять данный раздел справки в соответствии с документами, удостоверяющими право собственности на данное имущество: площадь имущества указывается в свидетельстве о регистрации права собственности или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выписке из Единого государственного реестра недвижимости (ЕГРН).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dirty="0">
                <a:latin typeface="Times New Roman"/>
                <a:ea typeface="Times New Roman"/>
              </a:rPr>
              <a:t> В справке о доходах следует указывать общую площадь имущества, даже если оно находится в долевой собственности.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05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5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35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3500" dirty="0">
                <a:solidFill>
                  <a:srgbClr val="4F271C">
                    <a:satMod val="130000"/>
                  </a:srgbClr>
                </a:solidFill>
              </a:rPr>
              <a:t>подраздела 3.1. «Недвижимое имущество»</a:t>
            </a:r>
            <a:br>
              <a:rPr lang="ru-RU" sz="35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5293568"/>
          </a:xfrm>
        </p:spPr>
        <p:txBody>
          <a:bodyPr>
            <a:normAutofit fontScale="775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указано наличие в собственности жилого дома (дачи, гаража), однако земельный участок под ним в справке не отражен.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 указан в собственности или в пользовании земельный участок под жилым домом (дачей, гаражом), то есть, представлены недостоверные (неполные) сведения об имуществе.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если земельный участок под жилым домом (дачей, гаражом) находится в собственности, то его следует указать в разделе 3.1 «Недвижимое имущество»; если земельный участок не оформлен или находится в аренде, то его следует указать в разделе 6.1 «Объекты недвижимого имущества, находящиеся в пользовании».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601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32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3200" dirty="0">
                <a:solidFill>
                  <a:srgbClr val="4F271C">
                    <a:satMod val="130000"/>
                  </a:srgbClr>
                </a:solidFill>
              </a:rPr>
              <a:t>подраздела 3.1. «Недвижимое имущество»</a:t>
            </a:r>
            <a:br>
              <a:rPr lang="ru-RU" sz="32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96752"/>
            <a:ext cx="7962088" cy="5472608"/>
          </a:xfrm>
        </p:spPr>
        <p:txBody>
          <a:bodyPr>
            <a:noAutofit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в справке о доходах за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2021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год впервые указана квартира (земельный участок, иное недвижимое имущество или его доля), право собственности на которую возникло ранее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2021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года, но которая в справках за предыдущие годы (за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2019, 2020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годы и ранее)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муниципальным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служащим не указывалась.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не был указан в собственности объект недвижимого имущества в предыдущих периодах. Сведения являются недостоверными (неполными) в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2019-2020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годах.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Рекомендации по заполнению: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необходимо отражать 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информацию обо всех объектах недвижимости, принадлежащих служащему, его супруге (супругу) и (или) несовершеннолетним детям на праве собственности, независимо оттого, когда они были приобретены, в каком регионе Российской Федерации или государстве зарегистрированы. 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При заполнении данного подраздела рекомендуется заблаговременно проверить наличие и достоверность документов о праве собственности и/или выписки из Единого государственного реестра недвижимости (ЕГРН).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sz="1600" dirty="0">
                <a:latin typeface="Times New Roman"/>
                <a:ea typeface="Calibri"/>
              </a:rPr>
              <a:t>Сведения об объекте недвижимости указываются в данном подразделе в точном соответствии с информацией об этом объекте, содержащейся в Едином государственном реестре недвижимости (ЕГРН).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51667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48680"/>
            <a:ext cx="7498080" cy="868958"/>
          </a:xfrm>
        </p:spPr>
        <p:txBody>
          <a:bodyPr>
            <a:normAutofit fontScale="90000"/>
          </a:bodyPr>
          <a:lstStyle/>
          <a:p>
            <a:r>
              <a:rPr lang="ru-RU" dirty="0"/>
              <a:t>Ошибки при заполнении </a:t>
            </a:r>
            <a:br>
              <a:rPr lang="ru-RU" dirty="0"/>
            </a:br>
            <a:r>
              <a:rPr lang="ru-RU" dirty="0"/>
              <a:t>подраздела 3.2. «Транспортные средства»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00808"/>
            <a:ext cx="8106104" cy="5157192"/>
          </a:xfrm>
        </p:spPr>
        <p:txBody>
          <a:bodyPr>
            <a:normAutofit fontScale="700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графе «Вид и марка транспортного средства» указан легковой автомобиль «Мерседес-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Бенц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», 2011 года выпуска.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наименование транспортного средства записано в русской транскрипции, а в свидетельстве о регистрации транспортного средства марка указана латинскими буквами. Таким образом, сведения об имуществе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необходимо заполнять данный раздел справки в соответствии с документами, устанавливающими право собственности на данное имущество. Если в свидетельстве о регистрации транспортного средства марка указана латинскими буквами, то и в справке также следует указывать марку латинскими буквами.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653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48680"/>
            <a:ext cx="7498080" cy="868958"/>
          </a:xfrm>
        </p:spPr>
        <p:txBody>
          <a:bodyPr>
            <a:normAutofit fontScale="90000"/>
          </a:bodyPr>
          <a:lstStyle/>
          <a:p>
            <a:r>
              <a:rPr lang="ru-RU" dirty="0"/>
              <a:t>Ошибки при заполнении </a:t>
            </a:r>
            <a:br>
              <a:rPr lang="ru-RU" dirty="0"/>
            </a:br>
            <a:r>
              <a:rPr lang="ru-RU" dirty="0"/>
              <a:t>подраздела 3.2. «Транспортные средства»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28800"/>
            <a:ext cx="8034096" cy="5229200"/>
          </a:xfrm>
        </p:spPr>
        <p:txBody>
          <a:bodyPr>
            <a:normAutofit fontScale="700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справке за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2020 год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был отражен автомобиль ВАЗ-21093, а в справке за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2021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год данный автомобиль отсутствует, а также отсутствует доход от его продажи.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 отражен доход от продажи имущества или не отражена информация о дарении (ином безвозмездном отчуждении) третьим лицам. Сведения об имуществе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если автомобиль в </a:t>
            </a:r>
            <a:r>
              <a:rPr lang="ru-RU" dirty="0" smtClean="0">
                <a:latin typeface="Times New Roman"/>
                <a:ea typeface="Times New Roman"/>
              </a:rPr>
              <a:t>2021 </a:t>
            </a:r>
            <a:r>
              <a:rPr lang="ru-RU" dirty="0">
                <a:latin typeface="Times New Roman"/>
                <a:ea typeface="Times New Roman"/>
              </a:rPr>
              <a:t>году был продан, то в разделе 1 «Сведения о доходах» следует указать доход от продажи автомобиля. Если автомобиль в </a:t>
            </a:r>
            <a:r>
              <a:rPr lang="ru-RU" dirty="0" smtClean="0">
                <a:latin typeface="Times New Roman"/>
                <a:ea typeface="Times New Roman"/>
              </a:rPr>
              <a:t>2021 </a:t>
            </a:r>
            <a:r>
              <a:rPr lang="ru-RU" dirty="0">
                <a:latin typeface="Times New Roman"/>
                <a:ea typeface="Times New Roman"/>
              </a:rPr>
              <a:t>году был подарен, утилизирован или отчужден безвозмездно иным способом, то этот факт также следует отразить в разделе 7 «Сведения о недвижимом имуществе, транспортных средствах и ценных бумагах, отчужденных в течение отчетного периода в результате безвозмездной сделки».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580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746064" cy="940966"/>
          </a:xfrm>
        </p:spPr>
        <p:txBody>
          <a:bodyPr>
            <a:normAutofit fontScale="90000"/>
          </a:bodyPr>
          <a:lstStyle/>
          <a:p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подраздела 3.2. «Транспортные средства»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149552"/>
          </a:xfrm>
        </p:spPr>
        <p:txBody>
          <a:bodyPr>
            <a:normAutofit fontScale="625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графе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«Место регистрации»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указано: г. Иваново.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указан только населённый пункт, а не наименование органа внутренних дел, осуществившего регистрационный учёт транспортного средства. Сведения об имуществе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30226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при заполнении графы «Место регистрации» указывается наименование органа внутренних дел, осуществившего регистрационный учёт транспортного средства, и город.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При заполнении графы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«Место регистрации»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указывается наименование органа внутренних дел, осуществившего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регистрационный учет транспортного средства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Указанные данные заполняются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согласно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паспорту транспортного средства.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dirty="0">
                <a:latin typeface="Times New Roman"/>
                <a:ea typeface="Calibri"/>
              </a:rPr>
              <a:t>Также допускается указание кода подразделения ГИБДД в соответствии со свидетельством о регистрации транспортного средства.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3430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7498080" cy="1012974"/>
          </a:xfrm>
        </p:spPr>
        <p:txBody>
          <a:bodyPr>
            <a:normAutofit fontScale="90000"/>
          </a:bodyPr>
          <a:lstStyle/>
          <a:p>
            <a:r>
              <a:rPr lang="ru-RU" sz="35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35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3500" dirty="0">
                <a:solidFill>
                  <a:srgbClr val="4F271C">
                    <a:satMod val="130000"/>
                  </a:srgbClr>
                </a:solidFill>
              </a:rPr>
              <a:t>подраздела 3.2. «Транспортные средства»</a:t>
            </a:r>
            <a:br>
              <a:rPr lang="ru-RU" sz="35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>
            <a:normAutofit fontScale="700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служащий не отразил принадлежащее ему незарегистрированное (снятое с учета в ГИБДД) транспортное средство.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не указано транспортное средство. Сведения об имуществе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Calibri"/>
              </a:rPr>
              <a:t>регистрация транспортных средств носит учетный характер и не служит основанием для возникновения (прекращения) на них права собственности.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Транспортные средства, </a:t>
            </a:r>
            <a:r>
              <a:rPr lang="ru-RU" dirty="0">
                <a:latin typeface="Times New Roman"/>
                <a:ea typeface="Calibri"/>
              </a:rPr>
              <a:t>переданные в пользование по доверенности,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 находящиеся в угоне, в залоге у банка, полностью негодные к </a:t>
            </a:r>
            <a:r>
              <a:rPr lang="ru-RU" dirty="0">
                <a:latin typeface="Times New Roman"/>
                <a:ea typeface="Calibri"/>
              </a:rPr>
              <a:t>эксплуатации, снятые с регистрационного учета и т.д., собственником которых является служащий, подлежат указанию в справке.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467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570186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Ошибки при заполнении </a:t>
            </a:r>
            <a:br>
              <a:rPr lang="ru-RU" sz="3600" dirty="0"/>
            </a:br>
            <a:r>
              <a:rPr lang="ru-RU" sz="3600" dirty="0"/>
              <a:t>раздела 4. «Сведения о счетах в банках и иных кредитных организациях</a:t>
            </a:r>
            <a:r>
              <a:rPr lang="ru-RU" dirty="0"/>
              <a:t>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44824"/>
            <a:ext cx="7962088" cy="4824536"/>
          </a:xfrm>
        </p:spPr>
        <p:txBody>
          <a:bodyPr>
            <a:normAutofit fontScale="700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справке о доходах за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2020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год указаны депозитные банковские счета, однако в справке за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2021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год данные счета отсутствуют, а также отсутствует доход от вкладов в банках в разделе 1 «Сведения о доходах».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 указаны счета в банках. В случае если счета закрыты в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2021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году, то не указан возможный доход от вкладов в банках. Сведения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необходимо отражать все открытые банковские счета. Если по состоянию на </a:t>
            </a:r>
            <a:r>
              <a:rPr lang="ru-RU" dirty="0" smtClean="0">
                <a:latin typeface="Times New Roman"/>
                <a:ea typeface="Times New Roman"/>
              </a:rPr>
              <a:t>31.12.2021 </a:t>
            </a:r>
            <a:r>
              <a:rPr lang="ru-RU" dirty="0">
                <a:latin typeface="Times New Roman"/>
                <a:ea typeface="Times New Roman"/>
              </a:rPr>
              <a:t>счета были закрыты, то в разделе 1 «Сведения о доходах» следует отразить доход по этим счетам, полученный за отчетный период </a:t>
            </a:r>
            <a:r>
              <a:rPr lang="ru-RU" dirty="0" smtClean="0">
                <a:latin typeface="Times New Roman"/>
                <a:ea typeface="Times New Roman"/>
              </a:rPr>
              <a:t>2021 </a:t>
            </a:r>
            <a:r>
              <a:rPr lang="ru-RU" dirty="0">
                <a:latin typeface="Times New Roman"/>
                <a:ea typeface="Times New Roman"/>
              </a:rPr>
              <a:t>года (до их закрытия).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57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Ошибки при заполнении </a:t>
            </a:r>
            <a:br>
              <a:rPr lang="ru-RU" dirty="0"/>
            </a:br>
            <a:r>
              <a:rPr lang="ru-RU" dirty="0"/>
              <a:t>раздела 1. «Сведения о доходах»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447800"/>
            <a:ext cx="8034096" cy="52215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уведомления о выполнении иной оплачиваемой работы доход от педагогической и научной деятельности или от иной творческой деятельности в разделе 1 «Сведения о доходах» отсутствует.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ошибка: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указан доход от иной оплачиваемой работы, то есть, представлены недостоверные (неполные) сведения о доходах. Либо гражданский служащий, представив уведомление о выполнении иной оплачиваемой работы, фактически не приступил к ее выполнению и, как следствие, доход не получил.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заполнению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все доходы, полученные в отчетном периоде, в том числе от выполнения иной оплачиваемой деятельности, необходимо отражать в разделе 1 «Сведения о доходах».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423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32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3200" dirty="0">
                <a:solidFill>
                  <a:srgbClr val="4F271C">
                    <a:satMod val="130000"/>
                  </a:srgbClr>
                </a:solidFill>
              </a:rPr>
              <a:t>раздела 4. «Сведения о счетах в банках и иных кредитных организациях</a:t>
            </a:r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»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Autofit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графе «Наименование и адрес банка или иной кредитной организации»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указано: ПАО Сбербанк,  г. Иваново.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не указан полный адрес банка, то есть, сведения являются недостоверными (неполными).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sz="2400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sz="2400" dirty="0">
                <a:latin typeface="Times New Roman"/>
                <a:ea typeface="Times New Roman"/>
              </a:rPr>
              <a:t>адрес банка следует указывать полностью: индекс, субъект РФ, город, улица, номер дома (выбрать из списка).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4554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32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3200" dirty="0">
                <a:solidFill>
                  <a:srgbClr val="4F271C">
                    <a:satMod val="130000"/>
                  </a:srgbClr>
                </a:solidFill>
              </a:rPr>
              <a:t>раздела 4. «Сведения о счетах в банках и иных кредитных организациях</a:t>
            </a:r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»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93568"/>
          </a:xfrm>
        </p:spPr>
        <p:txBody>
          <a:bodyPr>
            <a:noAutofit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графе «Вид и валюта счета»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 указано: «вклад юбилейный».</a:t>
            </a:r>
            <a:endParaRPr lang="ru-RU" sz="1800" dirty="0" smtClean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чем ошибка: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указан вид (наименование) вклада, а не вид счёта, отсутствует валюта счёта, то есть, сведения являются недостоверными  (неполными).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sz="2400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sz="2400" dirty="0">
                <a:latin typeface="Times New Roman"/>
                <a:ea typeface="Times New Roman"/>
              </a:rPr>
              <a:t>необходимо запросить справки из всех банков, в которых открыты счета, и отразить в данном разделе виды счетов (депозитный, текущий и т.д.), а также валюту счёта (рубли, евро, доллары США и т.д.).</a:t>
            </a:r>
          </a:p>
        </p:txBody>
      </p:sp>
    </p:spTree>
    <p:extLst>
      <p:ext uri="{BB962C8B-B14F-4D97-AF65-F5344CB8AC3E}">
        <p14:creationId xmlns:p14="http://schemas.microsoft.com/office/powerpoint/2010/main" val="1580685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9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29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2900" dirty="0">
                <a:solidFill>
                  <a:srgbClr val="4F271C">
                    <a:satMod val="130000"/>
                  </a:srgbClr>
                </a:solidFill>
              </a:rPr>
              <a:t>раздела 4. «Сведения о счетах в банках и иных кредитных организациях</a:t>
            </a:r>
            <a:r>
              <a:rPr lang="ru-RU" sz="3500" dirty="0">
                <a:solidFill>
                  <a:srgbClr val="4F271C">
                    <a:satMod val="130000"/>
                  </a:srgbClr>
                </a:solidFill>
              </a:rPr>
              <a:t>»</a:t>
            </a:r>
            <a:br>
              <a:rPr lang="ru-RU" sz="35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850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у служащего имеется кредит, однако счёт для погашения кредита не указан.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разделе 4 справки не указан счёт для погашения кредита, то есть, сведения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как правило, банки открывают счета, через которые перечисляют денежные средства клиента для погашения выданного кредита. Рекомендуется запросить справку из банка, в котором оформлен кредит, и в разделе 4 справки отразить счёт для его погашения.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9234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6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26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2600" dirty="0">
                <a:solidFill>
                  <a:srgbClr val="4F271C">
                    <a:satMod val="130000"/>
                  </a:srgbClr>
                </a:solidFill>
              </a:rPr>
              <a:t>раздела 4. «Сведения о счетах в банках и иных кредитных организациях</a:t>
            </a:r>
            <a:r>
              <a:rPr lang="ru-RU" sz="3200" dirty="0">
                <a:solidFill>
                  <a:srgbClr val="4F271C">
                    <a:satMod val="130000"/>
                  </a:srgbClr>
                </a:solidFill>
              </a:rPr>
              <a:t>»</a:t>
            </a:r>
            <a:br>
              <a:rPr lang="ru-RU" sz="32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976664"/>
          </a:xfrm>
        </p:spPr>
        <p:txBody>
          <a:bodyPr>
            <a:noAutofit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sz="1100" dirty="0">
                <a:latin typeface="Times New Roman"/>
                <a:ea typeface="Times New Roman"/>
                <a:cs typeface="Times New Roman"/>
              </a:rPr>
              <a:t> в справке о доходах за </a:t>
            </a:r>
            <a:r>
              <a:rPr lang="ru-RU" sz="1100" dirty="0" smtClean="0">
                <a:latin typeface="Times New Roman"/>
                <a:ea typeface="Times New Roman"/>
                <a:cs typeface="Times New Roman"/>
              </a:rPr>
              <a:t>2020 </a:t>
            </a:r>
            <a:r>
              <a:rPr lang="ru-RU" sz="1100" dirty="0">
                <a:latin typeface="Times New Roman"/>
                <a:ea typeface="Times New Roman"/>
                <a:cs typeface="Times New Roman"/>
              </a:rPr>
              <a:t>год впервые указаны текущие и депозитные банковские счета, открытые ранее </a:t>
            </a:r>
            <a:r>
              <a:rPr lang="ru-RU" sz="1100" dirty="0" smtClean="0">
                <a:latin typeface="Times New Roman"/>
                <a:ea typeface="Times New Roman"/>
                <a:cs typeface="Times New Roman"/>
              </a:rPr>
              <a:t>2020 </a:t>
            </a:r>
            <a:r>
              <a:rPr lang="ru-RU" sz="1100" dirty="0">
                <a:latin typeface="Times New Roman"/>
                <a:ea typeface="Times New Roman"/>
                <a:cs typeface="Times New Roman"/>
              </a:rPr>
              <a:t>года, но которые в справках за предыдущие годы (за 2018, 2019 годы и ранее) </a:t>
            </a:r>
            <a:r>
              <a:rPr lang="ru-RU" sz="1100" dirty="0" smtClean="0">
                <a:latin typeface="Times New Roman"/>
                <a:ea typeface="Times New Roman"/>
                <a:cs typeface="Times New Roman"/>
              </a:rPr>
              <a:t>муниципальным </a:t>
            </a:r>
            <a:r>
              <a:rPr lang="ru-RU" sz="1100" dirty="0">
                <a:latin typeface="Times New Roman"/>
                <a:ea typeface="Times New Roman"/>
                <a:cs typeface="Times New Roman"/>
              </a:rPr>
              <a:t>служащим не указывались.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sz="1100" dirty="0">
                <a:latin typeface="Times New Roman"/>
                <a:ea typeface="Times New Roman"/>
                <a:cs typeface="Times New Roman"/>
              </a:rPr>
              <a:t>не были указаны счета в банках в предыдущих периодах. Также не был указан возможный доход от вкладов в банках. Сведения являются недостоверными (неполными) в 2018-2019 годах.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Times New Roman"/>
                <a:ea typeface="Times New Roman"/>
                <a:cs typeface="Times New Roman"/>
              </a:rPr>
              <a:t>Рекомендации по заполнению: </a:t>
            </a:r>
            <a:r>
              <a:rPr lang="ru-RU" sz="1100" dirty="0">
                <a:latin typeface="Times New Roman"/>
                <a:ea typeface="Times New Roman"/>
                <a:cs typeface="Times New Roman"/>
              </a:rPr>
              <a:t>необходимо отражать </a:t>
            </a:r>
            <a:r>
              <a:rPr lang="ru-RU" sz="1100" dirty="0">
                <a:latin typeface="Times New Roman"/>
                <a:ea typeface="Calibri"/>
                <a:cs typeface="Times New Roman"/>
              </a:rPr>
              <a:t>информацию обо всех счетах, открытых по состоянию на отчетную дату в банках и иных кредитных организациях на основании гражданско-правового договора на имя лица, в отношении которого представляется справка.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/>
                <a:ea typeface="Calibri"/>
                <a:cs typeface="Times New Roman"/>
              </a:rPr>
              <a:t>      В частности, подлежит указанию информация о следующих открытых счетах (в том числе по счетам, к которым не эмитированы (не выпущены) платежные карты):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/>
                <a:ea typeface="Calibri"/>
                <a:cs typeface="Times New Roman"/>
              </a:rPr>
              <a:t>1) счета с нулевым остатком по состоянию на отчетную дату;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/>
                <a:ea typeface="Calibri"/>
                <a:cs typeface="Times New Roman"/>
              </a:rPr>
              <a:t>2) счета, совершение операций по которым осуществляется с использованием расчетных (дебетовых) карт, кредитных карт, платежных карт для зачисления пенсии и др.;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/>
                <a:ea typeface="Calibri"/>
                <a:cs typeface="Times New Roman"/>
              </a:rPr>
              <a:t>3) счета (вклады) в иностранных банках, расположенных за пределами Российской Федерации.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/>
                <a:ea typeface="Calibri"/>
                <a:cs typeface="Times New Roman"/>
              </a:rPr>
              <a:t>4) счета, совершение операций по которым осуществляется с использованием расчетных (дебетовых) карт, кредитных карт, даже в случаях окончания срока действия этих карт (их блокировки), если счет данной карты не был закрыт банком или иной кредитной организацией по письменному заявлению владельца счета;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/>
                <a:ea typeface="Calibri"/>
                <a:cs typeface="Times New Roman"/>
              </a:rPr>
              <a:t>5) счета, открытые для погашения кредита;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/>
                <a:ea typeface="Calibri"/>
                <a:cs typeface="Times New Roman"/>
              </a:rPr>
              <a:t>6) вклады (счета) в драгоценных металлах (в том числе указывается вид счета и металл, в котором он открыт);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/>
                <a:ea typeface="Calibri"/>
                <a:cs typeface="Times New Roman"/>
              </a:rPr>
              <a:t>7) счета, открытые гражданам, зарегистрированным в качестве индивидуальных предпринимателей;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/>
                <a:ea typeface="Calibri"/>
                <a:cs typeface="Times New Roman"/>
              </a:rPr>
              <a:t>8) номинальный счет;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Times New Roman"/>
                <a:ea typeface="Calibri"/>
                <a:cs typeface="Times New Roman"/>
              </a:rPr>
              <a:t>9) счет </a:t>
            </a:r>
            <a:r>
              <a:rPr lang="ru-RU" sz="1100" dirty="0" err="1">
                <a:latin typeface="Times New Roman"/>
                <a:ea typeface="Calibri"/>
                <a:cs typeface="Times New Roman"/>
              </a:rPr>
              <a:t>эскроу</a:t>
            </a:r>
            <a:r>
              <a:rPr lang="ru-RU" sz="1100" dirty="0">
                <a:latin typeface="Times New Roman"/>
                <a:ea typeface="Calibri"/>
                <a:cs typeface="Times New Roman"/>
              </a:rPr>
              <a:t>.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sz="1100" dirty="0">
                <a:latin typeface="Times New Roman"/>
                <a:ea typeface="Calibri"/>
              </a:rPr>
              <a:t>Для получения достоверных сведений о дате открытия счета в банке (иной кредитной организации), виде и валюте такого счета, остатке на счете на отчетную дату и сумме поступивших на счет денежных средств следует обращаться в банк или соответствующую кредитную организацию.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288148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Ошибки при заполнении </a:t>
            </a:r>
            <a:r>
              <a:rPr lang="ru-RU" sz="2400" dirty="0" smtClean="0"/>
              <a:t>подраздела </a:t>
            </a:r>
            <a:r>
              <a:rPr lang="ru-RU" sz="2400" dirty="0"/>
              <a:t>5.1.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«</a:t>
            </a:r>
            <a:r>
              <a:rPr lang="ru-RU" sz="2400" dirty="0"/>
              <a:t>Акции и иное участие в коммерческих </a:t>
            </a:r>
            <a:br>
              <a:rPr lang="ru-RU" sz="2400" dirty="0"/>
            </a:br>
            <a:r>
              <a:rPr lang="ru-RU" sz="2400" dirty="0"/>
              <a:t>организациях и фондах»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775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у супруги служащего в справке о доходах указана               100 % доля участия в коммерческой организации, однако доход в разделе 1 «Сведения о доходах» не отражен.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разделе 1 «Сведения о доходах» не указан доход от долей участия в коммерческих организациях, то есть, сведения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если коммерческая организация функционирует и приносит доход, то в разделе 1 «Сведения о доходах</a:t>
            </a:r>
            <a:r>
              <a:rPr lang="ru-RU" b="1" dirty="0">
                <a:latin typeface="Times New Roman"/>
                <a:ea typeface="Times New Roman"/>
              </a:rPr>
              <a:t>»</a:t>
            </a:r>
            <a:r>
              <a:rPr lang="ru-RU" dirty="0">
                <a:latin typeface="Times New Roman"/>
                <a:ea typeface="Times New Roman"/>
              </a:rPr>
              <a:t> следует отразить доход от долей участия в коммерческих организациях.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008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76672"/>
            <a:ext cx="7498080" cy="940966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4F271C">
                    <a:satMod val="130000"/>
                  </a:srgbClr>
                </a:solidFill>
              </a:rPr>
              <a:t>Ошибки при заполнении подраздела 5.1. </a:t>
            </a:r>
            <a:br>
              <a:rPr lang="ru-RU" sz="24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2400" dirty="0">
                <a:solidFill>
                  <a:srgbClr val="4F271C">
                    <a:satMod val="130000"/>
                  </a:srgbClr>
                </a:solidFill>
              </a:rPr>
              <a:t>«Акции и иное участие в коммерческих </a:t>
            </a:r>
            <a:br>
              <a:rPr lang="ru-RU" sz="24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2400" dirty="0">
                <a:solidFill>
                  <a:srgbClr val="4F271C">
                    <a:satMod val="130000"/>
                  </a:srgbClr>
                </a:solidFill>
              </a:rPr>
              <a:t>организациях и фондах»</a:t>
            </a:r>
            <a:br>
              <a:rPr lang="ru-RU" sz="24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5293568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 справке у служащего отражено наличие ценных бумаг (долей участи, паев в уставных (складочных) капиталах организаций), не переданных в доверительное управление.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Наличие ценных бумаг (долей участия, паев в уставных (складочных) капиталах организаций) может свидетельствовать об участии  лица в управлении коммерческой организацией или возможном возникновении при определенных обстоятельствах конфликта интересов, что в соответствии с требованиями антикоррупционного законодательства является недопустимым.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311785" algn="l"/>
              </a:tabLs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      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Рекомендации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по заполнению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: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 случае, если владение ценными бумагами (долями участия, паями в уставных (складочных) капиталах организаций приводит или может привести к конфликту интересов, а также во избежание нарушения запрета участвовать в управлении коммерческой организацией, служащий обязан передать принадлежащие ему ценные бумаги (доли участия, паи в уставных (складочных) капиталах организаций) в доверительное управление в соответствии с гражданским законодательством Российской Федерации.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dirty="0">
                <a:latin typeface="Times New Roman"/>
                <a:ea typeface="Calibri"/>
              </a:rPr>
              <a:t>      Информация о наличии договора доверительного управления должна быть указана в подразделе 5.1 справки.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3790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400" dirty="0"/>
              <a:t>Ошибки при заполнении </a:t>
            </a:r>
            <a:br>
              <a:rPr lang="ru-RU" sz="3400" dirty="0"/>
            </a:br>
            <a:r>
              <a:rPr lang="ru-RU" sz="3400" dirty="0"/>
              <a:t>подраздела 5.2. «Иные ценные бумаги»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47800"/>
            <a:ext cx="8178112" cy="4800600"/>
          </a:xfrm>
        </p:spPr>
        <p:txBody>
          <a:bodyPr>
            <a:normAutofit fontScale="85000" lnSpcReduction="1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разделе справки 4 «Сведения о счетах в банках и иных кредитных организациях» указан простой вексель Сбербанка.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простой вексель Сбербанка является ценной бумагой, а не вкладом в банке, то есть, сведения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так как простой вексель является ценной бумагой, то его следует отразить в подразделе 5.2 «Иные ценные бумаги».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4450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54162"/>
          </a:xfrm>
        </p:spPr>
        <p:txBody>
          <a:bodyPr>
            <a:noAutofit/>
          </a:bodyPr>
          <a:lstStyle/>
          <a:p>
            <a:r>
              <a:rPr lang="ru-RU" sz="2700" dirty="0"/>
              <a:t>Ошибки при заполнении </a:t>
            </a:r>
            <a:br>
              <a:rPr lang="ru-RU" sz="2700" dirty="0"/>
            </a:br>
            <a:r>
              <a:rPr lang="ru-RU" sz="2700" dirty="0"/>
              <a:t>подраздела 6.1. «Объекты недвижимого имущества, </a:t>
            </a:r>
            <a:r>
              <a:rPr lang="ru-RU" sz="2700" dirty="0" smtClean="0"/>
              <a:t>находящиеся </a:t>
            </a:r>
            <a:r>
              <a:rPr lang="ru-RU" sz="2700" dirty="0"/>
              <a:t>в пользовании»</a:t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12776"/>
            <a:ext cx="7498080" cy="4800600"/>
          </a:xfrm>
        </p:spPr>
        <p:txBody>
          <a:bodyPr>
            <a:normAutofit fontScale="850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собственности у служащего находится квартира, а члены его семьи проживают в этой квартире на праве пользования.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справках о доходах членов семьи в подразделе 6.1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квартира по месту проживания не отражена. Сведения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в этом разделе необходимо отразить сведения о квартире, в которой проживают члены семьи служащего.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561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7498080" cy="1012974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27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2700" dirty="0">
                <a:solidFill>
                  <a:srgbClr val="4F271C">
                    <a:satMod val="130000"/>
                  </a:srgbClr>
                </a:solidFill>
              </a:rPr>
              <a:t>подраздела 6.1. «Объекты недвижимого имущества, находящиеся в пользовании»</a:t>
            </a:r>
            <a:br>
              <a:rPr lang="ru-RU" sz="27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537590"/>
            <a:ext cx="7642096" cy="5293568"/>
          </a:xfrm>
        </p:spPr>
        <p:txBody>
          <a:bodyPr>
            <a:normAutofit fontScale="77500" lnSpcReduction="20000"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служащий имеет в собственности квартиру, в которой он проживает, однако адрес проживания и адрес регистрации не совпадают.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пользовании не указана квартира по месту регистрации. Сведения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в справке о доходах следует указывать все объекты недвижимого имущества, находящиеся в пользовании, в том числе и имущество по месту регистрации, так как регистрация дает право на пользование данным имуществом. Информация о месте фактического проживания и о месте регистрации должна быть указана на титульном листе справки.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50331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Ошибки при заполнении </a:t>
            </a:r>
            <a:br>
              <a:rPr lang="ru-RU" sz="3200" dirty="0"/>
            </a:br>
            <a:r>
              <a:rPr lang="ru-RU" sz="3200" dirty="0"/>
              <a:t>подраздела 6.2. «Срочные обязательства финансового характера»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 fontScale="77500" lnSpcReduction="20000"/>
          </a:bodyPr>
          <a:lstStyle/>
          <a:p>
            <a:pPr indent="26987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справке отражено наличие автокредита или ипотечного кредита, но в графе «Условия обязательства» отражена только процентная ставка по кредиту.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 указано имущество, находящееся в залоге у банка, гарантии и поручительства. Таким образом, сведения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в графе «Условия обязательства» указывается не только годовая процентная ставка обязательства, но и  заложенное в обеспечение обязательства имущество, выданные в обеспечение обязательства гарантии и поручительства.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733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раздела 1. «Сведения о доходах»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447800"/>
            <a:ext cx="8034096" cy="4800600"/>
          </a:xfrm>
        </p:spPr>
        <p:txBody>
          <a:bodyPr>
            <a:normAutofit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Ситуация: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 справке о доходах указаны счета в банках, однако возможный доход в виде процентов по вкладам (в том случае, если он имеется) в разделе 1 «Сведения о доходах» не отражен.</a:t>
            </a:r>
            <a:endParaRPr lang="ru-RU" sz="1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чем ошибка: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указан возможный доход от вкладов в банках, то есть, представлены недостоверные (неполные) сведения о доходах.</a:t>
            </a:r>
            <a:endParaRPr lang="ru-RU" sz="1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Рекомендации по заполнению: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необходимо запросить справки из всех банков, в которых открыты счета, и сумму полученных процентов по вкладам отразить в этом разделе.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483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32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3200" dirty="0">
                <a:solidFill>
                  <a:srgbClr val="4F271C">
                    <a:satMod val="130000"/>
                  </a:srgbClr>
                </a:solidFill>
              </a:rPr>
              <a:t>подраздела 6.2. «Срочные обязательства финансового характера»</a:t>
            </a:r>
            <a:br>
              <a:rPr lang="ru-RU" sz="32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85000" lnSpcReduction="20000"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справке за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2021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год не указан договор займа при его наличии.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заем также является обязательством финансового характера. Необходимо указать его в подразделе 6.2 «Срочные обязательства финансового характера», иначе сведения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договор займа указывается в справке на протяжении всего времени до погашения всей суммы займа.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2300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10146"/>
          </a:xfrm>
        </p:spPr>
        <p:txBody>
          <a:bodyPr>
            <a:normAutofit fontScale="90000"/>
          </a:bodyPr>
          <a:lstStyle/>
          <a:p>
            <a:r>
              <a:rPr lang="ru-RU" sz="29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29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2900" dirty="0">
                <a:solidFill>
                  <a:srgbClr val="4F271C">
                    <a:satMod val="130000"/>
                  </a:srgbClr>
                </a:solidFill>
              </a:rPr>
              <a:t>подраздела 6.2. «Срочные обязательства финансового характера»</a:t>
            </a:r>
            <a:br>
              <a:rPr lang="ru-RU" sz="29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>
            <a:normAutofit fontScale="77500" lnSpcReduction="20000"/>
          </a:bodyPr>
          <a:lstStyle/>
          <a:p>
            <a:pPr indent="26987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у служащего имеется договор участия в долевом строительстве многоквартирного жилого дома (далее – МЖД), однако информация об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обязательствах по договору долевого участия в строительстве МЖД не отражена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 не отражено обязательство финансового характера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в связи с договором участия в долевом строительстве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объекта недвижимости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Таким образом, сведения являются недостоверными (неполными).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Calibri"/>
              </a:rPr>
              <a:t>информация об имеющихся на отчетную дату обязательствах по договору долевого участия в строительстве подлежит отражению в данном подразделе справки.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63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Ошибки при заполнении </a:t>
            </a:r>
            <a:br>
              <a:rPr lang="ru-RU" dirty="0"/>
            </a:br>
            <a:r>
              <a:rPr lang="ru-RU" dirty="0"/>
              <a:t>раздела 1. «Сведения о доходах»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625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справке за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2020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год отражена квартира (иное недвижимое имущество), а в справке за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2021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год данная квартира (иное недвижимое имущество) отсутствует. При этом в разделе 1 «Сведения о доходах» не указан доход от продажи данного имущества.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 указан доход от продажи имущества или не отражено дарение (иное безвозмездное отчуждение) данного имущества третьим лицам, то есть, представлены недостоверные (неполные) сведения о доходах.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если имущество в </a:t>
            </a:r>
            <a:r>
              <a:rPr lang="ru-RU" dirty="0" smtClean="0">
                <a:latin typeface="Times New Roman"/>
                <a:ea typeface="Times New Roman"/>
              </a:rPr>
              <a:t>2021 </a:t>
            </a:r>
            <a:r>
              <a:rPr lang="ru-RU" dirty="0">
                <a:latin typeface="Times New Roman"/>
                <a:ea typeface="Times New Roman"/>
              </a:rPr>
              <a:t>году было продано, то в разделе 1 «Сведения о доходах» следует указать доход от продажи имущества. Если имущество в </a:t>
            </a:r>
            <a:r>
              <a:rPr lang="ru-RU" dirty="0" smtClean="0">
                <a:latin typeface="Times New Roman"/>
                <a:ea typeface="Times New Roman"/>
              </a:rPr>
              <a:t>2021 </a:t>
            </a:r>
            <a:r>
              <a:rPr lang="ru-RU" dirty="0">
                <a:latin typeface="Times New Roman"/>
                <a:ea typeface="Times New Roman"/>
              </a:rPr>
              <a:t>году было подарено (безвозмездно отчуждено иным способом) третьим лицам, то необходимо заполнить раздел 7 «Сведения о недвижимом имуществе, транспортных средствах и ценных бумагах, отчужденных в течение отчетного периода в результате безвозмездной сделки».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96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раздела 1. «Сведения о доходах»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293568"/>
          </a:xfrm>
        </p:spPr>
        <p:txBody>
          <a:bodyPr>
            <a:normAutofit fontScale="77500" lnSpcReduction="20000"/>
          </a:bodyPr>
          <a:lstStyle/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Arial"/>
              </a:rPr>
              <a:t>Ситуация:</a:t>
            </a:r>
            <a:r>
              <a:rPr lang="ru-RU" dirty="0" smtClean="0">
                <a:latin typeface="Times New Roman"/>
                <a:ea typeface="Times New Roman"/>
                <a:cs typeface="Arial"/>
              </a:rPr>
              <a:t> у служащего имеются акции, переданные в доверительное управление. Доверительный управляющий (брокер) в течение 2021 года осуществлял операции с данными ценными бумагами </a:t>
            </a:r>
            <a:r>
              <a:rPr lang="ru-RU" dirty="0" smtClean="0">
                <a:latin typeface="Times New Roman"/>
                <a:ea typeface="Calibri"/>
              </a:rPr>
              <a:t>(долями участия, паями в уставных (складочных) капиталах организаций)</a:t>
            </a:r>
            <a:r>
              <a:rPr lang="ru-RU" dirty="0" smtClean="0">
                <a:latin typeface="Times New Roman"/>
                <a:ea typeface="Times New Roman"/>
              </a:rPr>
              <a:t>, в результате чего был получен доход, который не указан в разделе 1 «Сведения о доходах». </a:t>
            </a:r>
            <a:endParaRPr lang="ru-RU" sz="1800" dirty="0" smtClean="0">
              <a:latin typeface="Arial"/>
              <a:ea typeface="Calibri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 указан доход от ценных бумаг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(долей участия, паев в уставных (складочных) капиталах организаций)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то есть, представлены недостоверные (неполные) сведения о доходах.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при наличии дохода по ценным бумагам необходимо указать его в разделе 1 «Сведения о доходах».</a:t>
            </a:r>
          </a:p>
        </p:txBody>
      </p:sp>
    </p:spTree>
    <p:extLst>
      <p:ext uri="{BB962C8B-B14F-4D97-AF65-F5344CB8AC3E}">
        <p14:creationId xmlns:p14="http://schemas.microsoft.com/office/powerpoint/2010/main" val="2846885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Ошибки при заполнении </a:t>
            </a:r>
            <a:br>
              <a:rPr lang="ru-RU" dirty="0"/>
            </a:br>
            <a:r>
              <a:rPr lang="ru-RU" dirty="0"/>
              <a:t>раздела 1. «Сведения о доходах»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550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течение отчетного года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муниципальный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служащий болел, «больничные листы» были предоставлены в бухгалтерию на оплату. При этом в справке о доходах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разделе 1 «Сведения о доходах» не указано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пособие по временной нетрудоспособности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 указан возможный доход в виде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пособия по временной нетрудоспособности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то есть, представлены недостоверные (неполные) сведения о доходах.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450215" algn="just">
              <a:spcAft>
                <a:spcPts val="0"/>
              </a:spcAft>
              <a:tabLst>
                <a:tab pos="9017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Рекомендации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по заполнению: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необходимо запросить справку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по форме 2-НДФЛ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из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Фонда социального страхования Российской Федерации о произведенных выплатах,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если данные выплаты не были включены в справку по форме 2-НДФЛ, выдаваемую по месту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службы (либо в личном кабинете налогоплательщика). 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algn="just"/>
            <a:r>
              <a:rPr lang="ru-RU" dirty="0">
                <a:latin typeface="Times New Roman"/>
                <a:ea typeface="Calibri"/>
              </a:rPr>
              <a:t>Пособие по временной нетрудоспособности в случае утраты трудоспособности вследствие заболевания или травмы, по общему правилу, выплачивается застрахованным лицам за первые три дня временной нетрудоспособности за счет средств страхователя, а за остальной период, начиная с четвертого дня временной нетрудоспособности, за счет средств бюджета Фонда социального страхования Российской Федерации.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49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3900" dirty="0">
                <a:solidFill>
                  <a:srgbClr val="4F271C">
                    <a:satMod val="130000"/>
                  </a:srgbClr>
                </a:solidFill>
              </a:rPr>
              <a:t>раздела 1. «Сведения о доходах»</a:t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365576"/>
          </a:xfrm>
        </p:spPr>
        <p:txBody>
          <a:bodyPr>
            <a:normAutofit fontScale="550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течение отчетного года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муниципальный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служащий получил денежные выплаты на несовершеннолетних детей в качестве государственной поддержки семей с детьми. При этом в справке о доходах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разделе 1 «Сведения о доходах» данные выплаты не указаны.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 указан возможный доход в виде единовременных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пособий семьям с несовершеннолетними детьми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то есть, представлены недостоверные (неполные) сведения о доходах.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Calibri"/>
                <a:ea typeface="Times New Roman"/>
                <a:cs typeface="Times New Roman"/>
              </a:rPr>
              <a:t>       </a:t>
            </a:r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все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доходы, полученные в отчетном периоде, в том числе единовременная выплата гражданам Российской Федерации, проживающим на территории Российской Федерации и являющимся родителями, усыновителями, опекунами, попечителями детей в возрасте до 16 лет, имеющих гражданство Российской Федерации, в соответствии с Указом Президента Российской Федерации от 23.06.2020             № 412, и единовременная выплата гражданам Российской Федерации, проживающим на территории Российской Федерации и являющимся родителями, усыновителями, опекунами, попечителями детей в возрасте до восьми лет, имеющих гражданство Российской Федерации, в соответствии с Указом Президента Российской Федерации от 17.12.2020 № 797, а также иные выплаты, установленные нормативными правовыми актами субъекта Российской Федерации, необходимо отражать в разделе 1 «Сведения о доходах».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46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500" dirty="0">
                <a:solidFill>
                  <a:srgbClr val="4F271C">
                    <a:satMod val="130000"/>
                  </a:srgbClr>
                </a:solidFill>
              </a:rPr>
              <a:t>Ошибки при заполнении </a:t>
            </a:r>
            <a:br>
              <a:rPr lang="ru-RU" sz="35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3500" dirty="0">
                <a:solidFill>
                  <a:srgbClr val="4F271C">
                    <a:satMod val="130000"/>
                  </a:srgbClr>
                </a:solidFill>
              </a:rPr>
              <a:t>раздела 1. «Сведения о доходах»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54102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течение отчетного года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муниципальный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служащий получил возврат подоходного налога (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социальный и (или) имущественный налоговый вычет) за предыдущий налоговый период и указал его в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разделе 1 «Сведения о доходах»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справки о доходах.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излишне указан доход, касающийся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возмещения расходов, понесенных служащим (членами его семьи),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то есть, представлены недостоверные (неполные) сведения о доходах.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Calibri"/>
                <a:ea typeface="Times New Roman"/>
                <a:cs typeface="Times New Roman"/>
              </a:rPr>
              <a:t>        </a:t>
            </a:r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с учетом целей антико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r>
              <a:rPr lang="ru-RU" dirty="0">
                <a:latin typeface="Times New Roman"/>
                <a:ea typeface="Times New Roman"/>
              </a:rPr>
              <a:t>рупционного законодательства в строке 6 «Иные доходы» не указываются сведения о денежных средствах, касающихся </a:t>
            </a:r>
            <a:r>
              <a:rPr lang="ru-RU" dirty="0">
                <a:latin typeface="Times New Roman"/>
                <a:ea typeface="Calibri"/>
              </a:rPr>
              <a:t>возмещения расходов, понесенных служащим, его супругой (супругом), несовершеннолетним ребенком, в том числе денежные средства, полученные в виде социального, имущественного, инвестиционного налогового вычета.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0508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Ошибки при заполнении </a:t>
            </a:r>
            <a:br>
              <a:rPr lang="ru-RU" dirty="0"/>
            </a:br>
            <a:r>
              <a:rPr lang="ru-RU" dirty="0"/>
              <a:t>раздела 2. «Сведения о расходах»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 fontScale="77500" lnSpcReduction="20000"/>
          </a:bodyPr>
          <a:lstStyle/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Ситуация: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графе «Источник получения средств, за счет которых приобретено имущество» указан доход от продажи недвижимого имущества и наследство без указания конкретных сумм.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9146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 чем ошибка: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отсутствие сумм по каждому источнику средств, за счет которых приобретено имущество, может послужить основанием для возникновения сомнения в законности этих средств, вследствие чего возникают основания для проведения контроля за расходами.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b="1" dirty="0">
                <a:latin typeface="Times New Roman"/>
                <a:ea typeface="Times New Roman"/>
              </a:rPr>
              <a:t>Рекомендации по заполнению: </a:t>
            </a:r>
            <a:r>
              <a:rPr lang="ru-RU" dirty="0">
                <a:latin typeface="Times New Roman"/>
                <a:ea typeface="Times New Roman"/>
              </a:rPr>
              <a:t>необходимо указывать не только сами источники средств, за счет которых приобретено имущество, но и суммы этих средств по каждому источнику.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0608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</TotalTime>
  <Words>3614</Words>
  <Application>Microsoft Office PowerPoint</Application>
  <PresentationFormat>Экран (4:3)</PresentationFormat>
  <Paragraphs>139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Солнцестояние</vt:lpstr>
      <vt:lpstr>Администрация Палехского муниципального района  Памятка   Ошибки, допускаемые при заполнении справки  о доходах, расходах, об имуществе и обязательствах имущественного характера    2022 год</vt:lpstr>
      <vt:lpstr>Ошибки при заполнении  раздела 1. «Сведения о доходах» </vt:lpstr>
      <vt:lpstr>Ошибки при заполнении  раздела 1. «Сведения о доходах» </vt:lpstr>
      <vt:lpstr>Ошибки при заполнении  раздела 1. «Сведения о доходах» </vt:lpstr>
      <vt:lpstr>Ошибки при заполнении  раздела 1. «Сведения о доходах» </vt:lpstr>
      <vt:lpstr>Ошибки при заполнении  раздела 1. «Сведения о доходах» </vt:lpstr>
      <vt:lpstr>Ошибки при заполнении  раздела 1. «Сведения о доходах» </vt:lpstr>
      <vt:lpstr>Ошибки при заполнении  раздела 1. «Сведения о доходах»</vt:lpstr>
      <vt:lpstr>Ошибки при заполнении  раздела 2. «Сведения о расходах» </vt:lpstr>
      <vt:lpstr>Ошибки при заполнении  раздела 2. «Сведения о расходах» </vt:lpstr>
      <vt:lpstr>Ошибки при заполнении  подраздела 3.1. «Недвижимое имущество» </vt:lpstr>
      <vt:lpstr>Ошибки при заполнении  подраздела 3.1. «Недвижимое имущество» </vt:lpstr>
      <vt:lpstr>Ошибки при заполнении  подраздела 3.1. «Недвижимое имущество» </vt:lpstr>
      <vt:lpstr>Ошибки при заполнении  подраздела 3.1. «Недвижимое имущество» </vt:lpstr>
      <vt:lpstr>Ошибки при заполнении  подраздела 3.2. «Транспортные средства» </vt:lpstr>
      <vt:lpstr>Ошибки при заполнении  подраздела 3.2. «Транспортные средства» </vt:lpstr>
      <vt:lpstr>Ошибки при заполнении  подраздела 3.2. «Транспортные средства» </vt:lpstr>
      <vt:lpstr>Ошибки при заполнении  подраздела 3.2. «Транспортные средства» </vt:lpstr>
      <vt:lpstr>Ошибки при заполнении  раздела 4. «Сведения о счетах в банках и иных кредитных организациях» </vt:lpstr>
      <vt:lpstr>Ошибки при заполнении  раздела 4. «Сведения о счетах в банках и иных кредитных организациях» </vt:lpstr>
      <vt:lpstr>Ошибки при заполнении  раздела 4. «Сведения о счетах в банках и иных кредитных организациях» </vt:lpstr>
      <vt:lpstr>Ошибки при заполнении  раздела 4. «Сведения о счетах в банках и иных кредитных организациях» </vt:lpstr>
      <vt:lpstr>Ошибки при заполнении  раздела 4. «Сведения о счетах в банках и иных кредитных организациях» </vt:lpstr>
      <vt:lpstr>Ошибки при заполнении подраздела 5.1.  «Акции и иное участие в коммерческих  организациях и фондах» </vt:lpstr>
      <vt:lpstr>Ошибки при заполнении подраздела 5.1.  «Акции и иное участие в коммерческих  организациях и фондах» </vt:lpstr>
      <vt:lpstr>Ошибки при заполнении  подраздела 5.2. «Иные ценные бумаги» </vt:lpstr>
      <vt:lpstr>Ошибки при заполнении  подраздела 6.1. «Объекты недвижимого имущества, находящиеся в пользовании» </vt:lpstr>
      <vt:lpstr>Ошибки при заполнении  подраздела 6.1. «Объекты недвижимого имущества, находящиеся в пользовании» </vt:lpstr>
      <vt:lpstr>Ошибки при заполнении  подраздела 6.2. «Срочные обязательства финансового характера» </vt:lpstr>
      <vt:lpstr>Ошибки при заполнении  подраздела 6.2. «Срочные обязательства финансового характера» </vt:lpstr>
      <vt:lpstr>Ошибки при заполнении  подраздела 6.2. «Срочные обязательства финансового характера»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   Ошибки, допускаемые при заполнении справки  о доходах, расходах, об имуществе и обязательствах имущественного характера</dc:title>
  <dc:creator>Владелец</dc:creator>
  <cp:lastModifiedBy>Владелец</cp:lastModifiedBy>
  <cp:revision>7</cp:revision>
  <dcterms:created xsi:type="dcterms:W3CDTF">2022-01-21T07:02:36Z</dcterms:created>
  <dcterms:modified xsi:type="dcterms:W3CDTF">2022-01-21T08:10:30Z</dcterms:modified>
</cp:coreProperties>
</file>